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6" autoAdjust="0"/>
    <p:restoredTop sz="93042" autoAdjust="0"/>
  </p:normalViewPr>
  <p:slideViewPr>
    <p:cSldViewPr>
      <p:cViewPr varScale="1">
        <p:scale>
          <a:sx n="55" d="100"/>
          <a:sy n="55" d="100"/>
        </p:scale>
        <p:origin x="-422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A25B7A-9DD8-48F6-B77B-A807DAA8E58E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5A9984-329F-4B82-AD84-D5277558C7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A9984-329F-4B82-AD84-D5277558C74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08.09.2011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56;&#1086;&#1083;&#1080;&#1082;&#1080;/video%5b1%5d.fl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276872"/>
            <a:ext cx="8064896" cy="1470025"/>
          </a:xfrm>
        </p:spPr>
        <p:txBody>
          <a:bodyPr/>
          <a:lstStyle/>
          <a:p>
            <a:r>
              <a:rPr lang="ru-RU" dirty="0" smtClean="0"/>
              <a:t>Введение в </a:t>
            </a:r>
            <a:r>
              <a:rPr lang="en-GB" dirty="0" smtClean="0"/>
              <a:t>Lego Mindstorms NXT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Преподаватель</a:t>
            </a:r>
          </a:p>
          <a:p>
            <a:r>
              <a:rPr lang="ru-RU" dirty="0" smtClean="0"/>
              <a:t>Большаков Александр Павлович</a:t>
            </a:r>
            <a:endParaRPr lang="ru-RU" dirty="0"/>
          </a:p>
        </p:txBody>
      </p:sp>
      <p:pic>
        <p:nvPicPr>
          <p:cNvPr id="4" name="Picture 1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260648"/>
            <a:ext cx="3816424" cy="223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6768752" cy="5077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Совместное использование датчиков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13176"/>
            <a:ext cx="8229600" cy="13681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Робот находит шары, пользуясь ультразвуковым датчиком и определяет их цвет, используя датчик цвета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0"/>
            <a:ext cx="4283968" cy="2906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Кабели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Используются для соединения двигателей и датчиков с блоком </a:t>
            </a:r>
            <a:r>
              <a:rPr lang="en-GB" dirty="0" smtClean="0"/>
              <a:t>NXT</a:t>
            </a: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Три типа кабелей: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        20 см, 35 см и 50 см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0"/>
            <a:ext cx="2123727" cy="159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437112"/>
            <a:ext cx="2832315" cy="21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7" y="4437112"/>
            <a:ext cx="2767203" cy="207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36096" y="2204864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Прямая со стрелкой 11"/>
          <p:cNvCxnSpPr>
            <a:endCxn id="1028" idx="0"/>
          </p:cNvCxnSpPr>
          <p:nvPr/>
        </p:nvCxnSpPr>
        <p:spPr>
          <a:xfrm rot="5400000">
            <a:off x="1607671" y="4209087"/>
            <a:ext cx="432048" cy="2400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915816" y="4005064"/>
            <a:ext cx="1872208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4427984" y="3212976"/>
            <a:ext cx="1008112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36296" y="4437112"/>
            <a:ext cx="1652716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Детали робота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Балки</a:t>
            </a:r>
          </a:p>
          <a:p>
            <a:r>
              <a:rPr lang="ru-RU" dirty="0" smtClean="0"/>
              <a:t>Штифты</a:t>
            </a:r>
          </a:p>
          <a:p>
            <a:r>
              <a:rPr lang="ru-RU" dirty="0" smtClean="0"/>
              <a:t>Оси</a:t>
            </a:r>
          </a:p>
          <a:p>
            <a:r>
              <a:rPr lang="ru-RU" dirty="0" smtClean="0"/>
              <a:t>Шестеренки</a:t>
            </a:r>
          </a:p>
          <a:p>
            <a:r>
              <a:rPr lang="ru-RU" dirty="0" smtClean="0"/>
              <a:t>Колеса</a:t>
            </a:r>
          </a:p>
          <a:p>
            <a:r>
              <a:rPr lang="ru-RU" dirty="0" smtClean="0"/>
              <a:t>Прочие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412775"/>
            <a:ext cx="2520280" cy="477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	Балки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r>
              <a:rPr lang="ru-RU" dirty="0" smtClean="0"/>
              <a:t>Основные компоненты корпуса робота</a:t>
            </a:r>
          </a:p>
          <a:p>
            <a:r>
              <a:rPr lang="ru-RU" dirty="0" smtClean="0"/>
              <a:t>Делятся на прямые и изогнутые (1 или 2 раза)</a:t>
            </a:r>
          </a:p>
          <a:p>
            <a:r>
              <a:rPr lang="ru-RU" dirty="0" smtClean="0"/>
              <a:t>Меряются по количеству отверстий:</a:t>
            </a:r>
          </a:p>
          <a:p>
            <a:pPr>
              <a:buNone/>
            </a:pPr>
            <a:r>
              <a:rPr lang="ru-RU" dirty="0" smtClean="0"/>
              <a:t>5 отверстий – пятимодульная балка,</a:t>
            </a:r>
          </a:p>
          <a:p>
            <a:pPr>
              <a:buNone/>
            </a:pPr>
            <a:r>
              <a:rPr lang="ru-RU" dirty="0" smtClean="0"/>
              <a:t>15 отверстий – </a:t>
            </a:r>
            <a:r>
              <a:rPr lang="ru-RU" dirty="0" err="1" smtClean="0"/>
              <a:t>пятнадцатимодульная</a:t>
            </a:r>
            <a:r>
              <a:rPr lang="ru-RU" dirty="0" smtClean="0"/>
              <a:t> и т.д.</a:t>
            </a:r>
          </a:p>
        </p:txBody>
      </p:sp>
      <p:pic>
        <p:nvPicPr>
          <p:cNvPr id="2053" name="Picture 5" descr="D:\Инфосфера\Занятия\Занятие 2\Детали\Балки\3227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941168"/>
            <a:ext cx="2858254" cy="1656184"/>
          </a:xfrm>
          <a:prstGeom prst="rect">
            <a:avLst/>
          </a:prstGeom>
          <a:noFill/>
        </p:spPr>
      </p:pic>
      <p:pic>
        <p:nvPicPr>
          <p:cNvPr id="2054" name="Picture 6" descr="D:\Инфосфера\Занятия\Занятие 2\Детали\Балки\323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5157192"/>
            <a:ext cx="1080119" cy="771514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rot="5400000">
            <a:off x="3347864" y="4725144"/>
            <a:ext cx="504056" cy="720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644008" y="3861048"/>
            <a:ext cx="1512168" cy="14401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5" name="Picture 7" descr="D:\Инфосфера\Занятия\Занятие 2\Детали\Балки\32525.11001544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8640"/>
            <a:ext cx="2987824" cy="1449094"/>
          </a:xfrm>
          <a:prstGeom prst="rect">
            <a:avLst/>
          </a:prstGeom>
          <a:noFill/>
        </p:spPr>
      </p:pic>
      <p:pic>
        <p:nvPicPr>
          <p:cNvPr id="2057" name="Picture 9" descr="D:\Инфосфера\Занятия\Занятие 2\Детали\Балки\3200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692696"/>
            <a:ext cx="2353976" cy="873249"/>
          </a:xfrm>
          <a:prstGeom prst="rect">
            <a:avLst/>
          </a:prstGeom>
          <a:noFill/>
        </p:spPr>
      </p:pic>
      <p:cxnSp>
        <p:nvCxnSpPr>
          <p:cNvPr id="20" name="Прямая со стрелкой 19"/>
          <p:cNvCxnSpPr/>
          <p:nvPr/>
        </p:nvCxnSpPr>
        <p:spPr>
          <a:xfrm rot="16200000" flipV="1">
            <a:off x="2231740" y="1808820"/>
            <a:ext cx="792088" cy="43204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0800000">
            <a:off x="5076056" y="1268760"/>
            <a:ext cx="1512168" cy="108012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V="1">
            <a:off x="7380312" y="1700808"/>
            <a:ext cx="1224136" cy="720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188640"/>
            <a:ext cx="1944216" cy="139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Штифты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Используются для соединения балок между собой и с другими деталями</a:t>
            </a:r>
          </a:p>
          <a:p>
            <a:pPr>
              <a:buNone/>
            </a:pPr>
            <a:r>
              <a:rPr lang="ru-RU" dirty="0" smtClean="0"/>
              <a:t>Бывают:</a:t>
            </a:r>
          </a:p>
          <a:p>
            <a:r>
              <a:rPr lang="ru-RU" dirty="0" smtClean="0"/>
              <a:t>двухмодульные</a:t>
            </a:r>
          </a:p>
          <a:p>
            <a:r>
              <a:rPr lang="ru-RU" dirty="0" smtClean="0"/>
              <a:t>трехмодульные</a:t>
            </a:r>
          </a:p>
          <a:p>
            <a:r>
              <a:rPr lang="ru-RU" dirty="0" smtClean="0"/>
              <a:t>крестообразные</a:t>
            </a:r>
            <a:endParaRPr lang="ru-RU" dirty="0"/>
          </a:p>
        </p:txBody>
      </p:sp>
      <p:pic>
        <p:nvPicPr>
          <p:cNvPr id="4099" name="Picture 3" descr="D:\Инфосфера\Занятия\Занятие 2\Детали\Штифты\36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348880"/>
            <a:ext cx="1607923" cy="1209158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5157192"/>
            <a:ext cx="238923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D:\Инфосфера\Занятия\Занятие 2\Детали\Штифты\x2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5" y="3429000"/>
            <a:ext cx="2400011" cy="1804808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flipV="1">
            <a:off x="3707904" y="2780928"/>
            <a:ext cx="180020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3707904" y="4005064"/>
            <a:ext cx="1368152" cy="158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707904" y="4581128"/>
            <a:ext cx="1296144" cy="11521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Используются в основном для соединения вращающихся деталей: двигателей, шестеренок, колес</a:t>
            </a:r>
          </a:p>
          <a:p>
            <a:r>
              <a:rPr lang="ru-RU" dirty="0" smtClean="0"/>
              <a:t>Длина оси меряется в модулях: ось, равная по длине шестимодульной балке, называется шестимодульной</a:t>
            </a:r>
          </a:p>
          <a:p>
            <a:endParaRPr lang="ru-RU" dirty="0"/>
          </a:p>
        </p:txBody>
      </p:sp>
      <p:pic>
        <p:nvPicPr>
          <p:cNvPr id="5122" name="Picture 2" descr="D:\Инфосфера\Занятия\Занятие 2\Детали\Оси\37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869160"/>
            <a:ext cx="1830732" cy="1126604"/>
          </a:xfrm>
          <a:prstGeom prst="rect">
            <a:avLst/>
          </a:prstGeom>
          <a:noFill/>
        </p:spPr>
      </p:pic>
      <p:pic>
        <p:nvPicPr>
          <p:cNvPr id="5123" name="Picture 3" descr="D:\Инфосфера\Занятия\Занятие 2\Детали\Оси\3220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4869160"/>
            <a:ext cx="2229368" cy="1296144"/>
          </a:xfrm>
          <a:prstGeom prst="rect">
            <a:avLst/>
          </a:prstGeom>
          <a:noFill/>
        </p:spPr>
      </p:pic>
      <p:pic>
        <p:nvPicPr>
          <p:cNvPr id="5124" name="Picture 4" descr="D:\Инфосфера\Занятия\Занятие 2\Детали\Оси\370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797152"/>
            <a:ext cx="2951570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Шестеренки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ru-RU" dirty="0" smtClean="0"/>
              <a:t>Используются для передачи вращения с двигателя на колеса робота, а также для изменения мощности и скорости вращения</a:t>
            </a:r>
          </a:p>
          <a:p>
            <a:r>
              <a:rPr lang="ru-RU" dirty="0" smtClean="0"/>
              <a:t>Основной параметр шестеренки – количество зубцов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771800" cy="20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D:\Инфосфера\Занятия\Занятие 2\Детали\Шестеренки\3647.10677015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5157192"/>
            <a:ext cx="1286396" cy="1286396"/>
          </a:xfrm>
          <a:prstGeom prst="rect">
            <a:avLst/>
          </a:prstGeom>
          <a:noFill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509120"/>
            <a:ext cx="2006878" cy="1943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077072"/>
            <a:ext cx="2572792" cy="249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8" descr="D:\Инфосфера\Занятия\Занятие 2\Детали\Шестеренки\Gears_animation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88641"/>
            <a:ext cx="2376264" cy="1657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509119"/>
            <a:ext cx="3707904" cy="218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Позволяют роботу ехать по сравнительно плоской поверхности</a:t>
            </a:r>
          </a:p>
          <a:p>
            <a:r>
              <a:rPr lang="ru-RU" dirty="0" smtClean="0"/>
              <a:t>Для лучшего сцепления с поверхностью на колеса можно надевать шины, а на два колеса - гусеницы</a:t>
            </a:r>
            <a:endParaRPr lang="ru-RU" dirty="0"/>
          </a:p>
        </p:txBody>
      </p:sp>
      <p:pic>
        <p:nvPicPr>
          <p:cNvPr id="7170" name="Picture 2" descr="D:\Инфосфера\Занятия\Занятие 2\Детали\Колеса\detali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2252" y="188640"/>
            <a:ext cx="2112235" cy="1584176"/>
          </a:xfrm>
          <a:prstGeom prst="rect">
            <a:avLst/>
          </a:prstGeom>
          <a:noFill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453412"/>
            <a:ext cx="2808312" cy="1958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4293096"/>
            <a:ext cx="2323019" cy="2305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Блок </a:t>
            </a:r>
            <a:r>
              <a:rPr lang="en-GB" dirty="0" smtClean="0"/>
              <a:t>Lego Mindstorms NXT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4608512" cy="4857403"/>
          </a:xfrm>
        </p:spPr>
        <p:txBody>
          <a:bodyPr/>
          <a:lstStyle/>
          <a:p>
            <a:r>
              <a:rPr lang="ru-RU" dirty="0" smtClean="0"/>
              <a:t>К нему подключаются двигатели </a:t>
            </a:r>
            <a:r>
              <a:rPr lang="en-GB" dirty="0" smtClean="0"/>
              <a:t>(</a:t>
            </a:r>
            <a:r>
              <a:rPr lang="ru-RU" dirty="0" smtClean="0"/>
              <a:t>порты </a:t>
            </a:r>
            <a:r>
              <a:rPr lang="en-GB" dirty="0" smtClean="0"/>
              <a:t>A, B, C) </a:t>
            </a:r>
            <a:r>
              <a:rPr lang="ru-RU" dirty="0" smtClean="0"/>
              <a:t>и датчики</a:t>
            </a:r>
            <a:r>
              <a:rPr lang="en-GB" dirty="0" smtClean="0"/>
              <a:t> (1</a:t>
            </a:r>
            <a:r>
              <a:rPr lang="ru-RU" dirty="0" smtClean="0"/>
              <a:t>, 2, 3, 4)</a:t>
            </a:r>
          </a:p>
          <a:p>
            <a:r>
              <a:rPr lang="ru-RU" dirty="0" smtClean="0"/>
              <a:t>Соединяется с компьютером через </a:t>
            </a:r>
            <a:r>
              <a:rPr lang="en-GB" dirty="0" smtClean="0"/>
              <a:t>USB </a:t>
            </a:r>
            <a:r>
              <a:rPr lang="ru-RU" dirty="0" smtClean="0"/>
              <a:t>порт</a:t>
            </a:r>
          </a:p>
          <a:p>
            <a:r>
              <a:rPr lang="ru-RU" dirty="0" smtClean="0"/>
              <a:t>Содержит в себе управляющую роботом программу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65944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Группа 28"/>
          <p:cNvGrpSpPr/>
          <p:nvPr/>
        </p:nvGrpSpPr>
        <p:grpSpPr>
          <a:xfrm>
            <a:off x="5148064" y="1052736"/>
            <a:ext cx="2664296" cy="792088"/>
            <a:chOff x="5148064" y="1052736"/>
            <a:chExt cx="2664296" cy="792088"/>
          </a:xfrm>
        </p:grpSpPr>
        <p:sp>
          <p:nvSpPr>
            <p:cNvPr id="5" name="Содержимое 2"/>
            <p:cNvSpPr txBox="1">
              <a:spLocks/>
            </p:cNvSpPr>
            <p:nvPr/>
          </p:nvSpPr>
          <p:spPr>
            <a:xfrm>
              <a:off x="5148064" y="1052736"/>
              <a:ext cx="2664296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двигатели </a:t>
              </a: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A, B, C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7" name="Прямая со стрелкой 6"/>
            <p:cNvCxnSpPr/>
            <p:nvPr/>
          </p:nvCxnSpPr>
          <p:spPr>
            <a:xfrm rot="5400000">
              <a:off x="6048164" y="1448780"/>
              <a:ext cx="216024" cy="1440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rot="5400000">
              <a:off x="6480212" y="1520788"/>
              <a:ext cx="216024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rot="16200000" flipH="1">
              <a:off x="6912260" y="1448780"/>
              <a:ext cx="216024" cy="1440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Группа 27"/>
          <p:cNvGrpSpPr/>
          <p:nvPr/>
        </p:nvGrpSpPr>
        <p:grpSpPr>
          <a:xfrm>
            <a:off x="5652120" y="5877272"/>
            <a:ext cx="2664296" cy="1080120"/>
            <a:chOff x="5652120" y="5877272"/>
            <a:chExt cx="2664296" cy="1080120"/>
          </a:xfrm>
        </p:grpSpPr>
        <p:sp>
          <p:nvSpPr>
            <p:cNvPr id="12" name="Содержимое 2"/>
            <p:cNvSpPr txBox="1">
              <a:spLocks/>
            </p:cNvSpPr>
            <p:nvPr/>
          </p:nvSpPr>
          <p:spPr>
            <a:xfrm>
              <a:off x="5652120" y="6165304"/>
              <a:ext cx="2664296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lang="ru-RU" sz="2400" noProof="0" dirty="0" smtClean="0"/>
                <a:t>датчики 1, 2, 3, 4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 rot="16200000" flipV="1">
              <a:off x="5976156" y="5985284"/>
              <a:ext cx="360040" cy="144016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/>
            <p:nvPr/>
          </p:nvCxnSpPr>
          <p:spPr>
            <a:xfrm rot="5400000" flipH="1" flipV="1">
              <a:off x="6480212" y="6057292"/>
              <a:ext cx="360040" cy="158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/>
            <p:nvPr/>
          </p:nvCxnSpPr>
          <p:spPr>
            <a:xfrm rot="5400000" flipH="1" flipV="1">
              <a:off x="7056673" y="6056895"/>
              <a:ext cx="360040" cy="79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 rot="5400000" flipH="1" flipV="1">
              <a:off x="7560729" y="5984887"/>
              <a:ext cx="360040" cy="14481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5921896"/>
            <a:ext cx="4638915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Группа 31"/>
          <p:cNvGrpSpPr/>
          <p:nvPr/>
        </p:nvGrpSpPr>
        <p:grpSpPr>
          <a:xfrm>
            <a:off x="7740352" y="692696"/>
            <a:ext cx="792088" cy="936104"/>
            <a:chOff x="7740352" y="692696"/>
            <a:chExt cx="792088" cy="936104"/>
          </a:xfrm>
        </p:grpSpPr>
        <p:sp>
          <p:nvSpPr>
            <p:cNvPr id="19" name="Содержимое 2"/>
            <p:cNvSpPr txBox="1">
              <a:spLocks/>
            </p:cNvSpPr>
            <p:nvPr/>
          </p:nvSpPr>
          <p:spPr>
            <a:xfrm>
              <a:off x="7812360" y="692696"/>
              <a:ext cx="720080" cy="792088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n-GB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USB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 rot="5400000">
              <a:off x="7632340" y="1160748"/>
              <a:ext cx="576064" cy="36004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Двигатель</a:t>
            </a:r>
            <a:r>
              <a:rPr lang="en-GB" dirty="0" smtClean="0"/>
              <a:t> (Motor)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600200"/>
            <a:ext cx="4752528" cy="452596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700" dirty="0" smtClean="0"/>
              <a:t>Соединяется с блоком </a:t>
            </a:r>
            <a:r>
              <a:rPr lang="en-GB" sz="2700" dirty="0" smtClean="0"/>
              <a:t>NXT </a:t>
            </a:r>
            <a:r>
              <a:rPr lang="ru-RU" sz="2700" dirty="0" smtClean="0"/>
              <a:t>в порты </a:t>
            </a:r>
            <a:r>
              <a:rPr lang="en-GB" sz="2700" dirty="0" smtClean="0"/>
              <a:t>A, B </a:t>
            </a:r>
            <a:r>
              <a:rPr lang="ru-RU" sz="2700" dirty="0" smtClean="0"/>
              <a:t>или </a:t>
            </a:r>
            <a:r>
              <a:rPr lang="en-GB" sz="2700" dirty="0" smtClean="0"/>
              <a:t>C</a:t>
            </a:r>
            <a:endParaRPr lang="ru-RU" sz="2700" dirty="0" smtClean="0"/>
          </a:p>
          <a:p>
            <a:pPr>
              <a:spcBef>
                <a:spcPts val="0"/>
              </a:spcBef>
              <a:buNone/>
            </a:pPr>
            <a:r>
              <a:rPr lang="ru-RU" sz="2700" dirty="0" smtClean="0"/>
              <a:t>Можно регулировать: </a:t>
            </a:r>
          </a:p>
          <a:p>
            <a:pPr>
              <a:spcBef>
                <a:spcPts val="0"/>
              </a:spcBef>
            </a:pPr>
            <a:r>
              <a:rPr lang="ru-RU" sz="2700" dirty="0" smtClean="0"/>
              <a:t>мощность вращения  двигателя (0-100%)</a:t>
            </a:r>
          </a:p>
          <a:p>
            <a:pPr>
              <a:spcBef>
                <a:spcPts val="0"/>
              </a:spcBef>
            </a:pPr>
            <a:r>
              <a:rPr lang="ru-RU" sz="2700" dirty="0" smtClean="0"/>
              <a:t>угол поворота (0-360</a:t>
            </a:r>
            <a:r>
              <a:rPr lang="ru-RU" sz="2700" dirty="0" smtClean="0">
                <a:sym typeface="Symbol"/>
              </a:rPr>
              <a:t>)</a:t>
            </a:r>
          </a:p>
          <a:p>
            <a:pPr>
              <a:spcBef>
                <a:spcPts val="0"/>
              </a:spcBef>
            </a:pPr>
            <a:r>
              <a:rPr lang="ru-RU" sz="2700" dirty="0" smtClean="0">
                <a:sym typeface="Symbol"/>
              </a:rPr>
              <a:t>время  вращения (в секундах)</a:t>
            </a:r>
            <a:endParaRPr lang="en-GB" sz="2700" dirty="0" smtClean="0">
              <a:sym typeface="Symbol"/>
            </a:endParaRPr>
          </a:p>
          <a:p>
            <a:pPr>
              <a:spcBef>
                <a:spcPts val="0"/>
              </a:spcBef>
            </a:pPr>
            <a:endParaRPr lang="en-GB" sz="2700" dirty="0" smtClean="0">
              <a:sym typeface="Symbol"/>
            </a:endParaRPr>
          </a:p>
          <a:p>
            <a:pPr>
              <a:spcBef>
                <a:spcPts val="0"/>
              </a:spcBef>
              <a:buNone/>
            </a:pPr>
            <a:r>
              <a:rPr lang="ru-RU" sz="2700" dirty="0" smtClean="0">
                <a:sym typeface="Symbol"/>
              </a:rPr>
              <a:t>Также может использоваться как датчик угла наклона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4482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5580112" y="1052736"/>
            <a:ext cx="338437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соединения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 корпусом 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>
            <a:off x="6696236" y="1808820"/>
            <a:ext cx="864096" cy="2160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7200292" y="1664804"/>
            <a:ext cx="864096" cy="50405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одержимое 2"/>
          <p:cNvSpPr txBox="1">
            <a:spLocks/>
          </p:cNvSpPr>
          <p:nvPr/>
        </p:nvSpPr>
        <p:spPr>
          <a:xfrm>
            <a:off x="5148064" y="5733256"/>
            <a:ext cx="3384376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вращающаяся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часть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rot="16200000" flipV="1">
            <a:off x="5868938" y="5446018"/>
            <a:ext cx="790500" cy="7200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Датчик нажатия </a:t>
            </a:r>
            <a:r>
              <a:rPr lang="en-GB" dirty="0" smtClean="0"/>
              <a:t>(T</a:t>
            </a:r>
            <a:r>
              <a:rPr lang="en-US" dirty="0" smtClean="0"/>
              <a:t>ouch sensor)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50691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Осязание робота</a:t>
            </a:r>
          </a:p>
          <a:p>
            <a:r>
              <a:rPr lang="ru-RU" dirty="0" smtClean="0"/>
              <a:t>Позволяет </a:t>
            </a:r>
            <a:r>
              <a:rPr lang="en-GB" dirty="0" smtClean="0"/>
              <a:t>“</a:t>
            </a:r>
            <a:r>
              <a:rPr lang="ru-RU" dirty="0" smtClean="0"/>
              <a:t>нащупывать</a:t>
            </a:r>
            <a:r>
              <a:rPr lang="en-GB" dirty="0" smtClean="0"/>
              <a:t>”</a:t>
            </a:r>
            <a:r>
              <a:rPr lang="ru-RU" dirty="0" smtClean="0"/>
              <a:t> путь (определять, есть ли перед ним препятствие)</a:t>
            </a:r>
          </a:p>
          <a:p>
            <a:r>
              <a:rPr lang="ru-RU" dirty="0" smtClean="0"/>
              <a:t>Может определять, взял ли манипулятор предмет</a:t>
            </a:r>
          </a:p>
          <a:p>
            <a:r>
              <a:rPr lang="ru-RU" dirty="0" smtClean="0"/>
              <a:t>Может использоваться для управления роботом как кнопка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844824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Ультразвуковой датчик</a:t>
            </a:r>
            <a:r>
              <a:rPr lang="en-GB" dirty="0" smtClean="0"/>
              <a:t> </a:t>
            </a:r>
            <a:br>
              <a:rPr lang="en-GB" dirty="0" smtClean="0"/>
            </a:br>
            <a:r>
              <a:rPr lang="en-GB" dirty="0" smtClean="0"/>
              <a:t>(Ultrasonic</a:t>
            </a:r>
            <a:r>
              <a:rPr lang="en-US" dirty="0" smtClean="0"/>
              <a:t> sensor)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85313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Работает по принципу локатора летучей мыши. Определяет расстояние до препятствия (от 0 до 255 сантиметров)</a:t>
            </a:r>
          </a:p>
          <a:p>
            <a:r>
              <a:rPr lang="ru-RU" dirty="0" smtClean="0"/>
              <a:t>Заменяет роботу зрение и помогает ориентироваться в окружающей среде</a:t>
            </a:r>
          </a:p>
          <a:p>
            <a:r>
              <a:rPr lang="ru-RU" dirty="0" smtClean="0"/>
              <a:t>Может реагировать на движение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70080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Робот с ультразвуковым датчиком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456981"/>
            <a:ext cx="8229600" cy="1401019"/>
          </a:xfrm>
        </p:spPr>
        <p:txBody>
          <a:bodyPr/>
          <a:lstStyle/>
          <a:p>
            <a:r>
              <a:rPr lang="ru-RU" dirty="0" smtClean="0"/>
              <a:t>Робот может объезжать препятствия и двигать предметы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1" y="1124744"/>
            <a:ext cx="5632735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Датчик звука (</a:t>
            </a:r>
            <a:r>
              <a:rPr lang="en-GB" dirty="0" smtClean="0"/>
              <a:t>Sound </a:t>
            </a:r>
            <a:r>
              <a:rPr lang="en-US" dirty="0" smtClean="0"/>
              <a:t>sensor)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Определяет громкость звука</a:t>
            </a:r>
            <a:endParaRPr lang="en-GB" dirty="0" smtClean="0"/>
          </a:p>
          <a:p>
            <a:r>
              <a:rPr lang="ru-RU" dirty="0" smtClean="0"/>
              <a:t>Позволяет роботу </a:t>
            </a:r>
            <a:r>
              <a:rPr lang="en-GB" dirty="0" smtClean="0"/>
              <a:t>“</a:t>
            </a:r>
            <a:r>
              <a:rPr lang="ru-RU" dirty="0" smtClean="0"/>
              <a:t>слышать</a:t>
            </a:r>
            <a:r>
              <a:rPr lang="en-GB" dirty="0" smtClean="0"/>
              <a:t>”</a:t>
            </a:r>
            <a:endParaRPr lang="ru-RU" dirty="0" smtClean="0"/>
          </a:p>
          <a:p>
            <a:r>
              <a:rPr lang="ru-RU" dirty="0" smtClean="0"/>
              <a:t>Помогает примерно определить направление на звук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16832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Датчик света (</a:t>
            </a:r>
            <a:r>
              <a:rPr lang="en-US" dirty="0" smtClean="0"/>
              <a:t>Color Sensor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834880" cy="4925144"/>
          </a:xfrm>
        </p:spPr>
        <p:txBody>
          <a:bodyPr>
            <a:normAutofit/>
          </a:bodyPr>
          <a:lstStyle/>
          <a:p>
            <a:r>
              <a:rPr lang="ru-RU" dirty="0" smtClean="0"/>
              <a:t>Позволяет роботу различать цвета и отличать свет от темноты</a:t>
            </a:r>
          </a:p>
          <a:p>
            <a:r>
              <a:rPr lang="ru-RU" dirty="0" smtClean="0"/>
              <a:t>Определяет уровень освещенности поверхности</a:t>
            </a:r>
          </a:p>
          <a:p>
            <a:r>
              <a:rPr lang="ru-RU" dirty="0" smtClean="0"/>
              <a:t>Определяет цвет предмета</a:t>
            </a:r>
            <a:endParaRPr lang="en-GB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3"/>
            <a:ext cx="3816424" cy="436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Роботы с датчиком света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0032" y="4581128"/>
            <a:ext cx="3682752" cy="187220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Рука-манипулятор, определяющая цвет взятого шарика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4107" y="1268760"/>
            <a:ext cx="463989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4499992" cy="337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4653136"/>
            <a:ext cx="3682752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Робот, едущий по линии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444</Words>
  <Application>Microsoft Office PowerPoint</Application>
  <PresentationFormat>Экран (4:3)</PresentationFormat>
  <Paragraphs>93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Введение в Lego Mindstorms NXT</vt:lpstr>
      <vt:lpstr>Блок Lego Mindstorms NXT</vt:lpstr>
      <vt:lpstr>Двигатель (Motor)</vt:lpstr>
      <vt:lpstr>Датчик нажатия (Touch sensor)</vt:lpstr>
      <vt:lpstr>Ультразвуковой датчик  (Ultrasonic sensor)</vt:lpstr>
      <vt:lpstr>Робот с ультразвуковым датчиком</vt:lpstr>
      <vt:lpstr>Датчик звука (Sound sensor)</vt:lpstr>
      <vt:lpstr>Датчик света (Color Sensor)</vt:lpstr>
      <vt:lpstr>Роботы с датчиком света</vt:lpstr>
      <vt:lpstr>Совместное использование датчиков</vt:lpstr>
      <vt:lpstr>Кабели</vt:lpstr>
      <vt:lpstr>Детали робота</vt:lpstr>
      <vt:lpstr>   Балки</vt:lpstr>
      <vt:lpstr>Штифты</vt:lpstr>
      <vt:lpstr>Оси</vt:lpstr>
      <vt:lpstr>Шестеренки</vt:lpstr>
      <vt:lpstr>Колеса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Lego Mindstorms NXT</dc:title>
  <cp:lastModifiedBy>SamLab.ws</cp:lastModifiedBy>
  <cp:revision>68</cp:revision>
  <dcterms:modified xsi:type="dcterms:W3CDTF">2011-09-08T10:42:22Z</dcterms:modified>
</cp:coreProperties>
</file>