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0" r:id="rId4"/>
    <p:sldId id="272" r:id="rId5"/>
    <p:sldId id="275" r:id="rId6"/>
    <p:sldId id="274" r:id="rId7"/>
    <p:sldId id="277" r:id="rId8"/>
    <p:sldId id="278" r:id="rId9"/>
    <p:sldId id="280" r:id="rId10"/>
    <p:sldId id="276" r:id="rId11"/>
    <p:sldId id="279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DD833-8BFE-4321-AC94-7E6DBB5CEDB7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B2E0B-2663-4124-A862-E975FB0B2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E0B-2663-4124-A862-E975FB0B275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E0B-2663-4124-A862-E975FB0B275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E0B-2663-4124-A862-E975FB0B27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E0B-2663-4124-A862-E975FB0B275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E0B-2663-4124-A862-E975FB0B27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E0B-2663-4124-A862-E975FB0B27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E0B-2663-4124-A862-E975FB0B27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E0B-2663-4124-A862-E975FB0B27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E0B-2663-4124-A862-E975FB0B27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E0B-2663-4124-A862-E975FB0B27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E0B-2663-4124-A862-E975FB0B27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B2E0B-2663-4124-A862-E975FB0B27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://a-bolshakov.ru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Механика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Преподаватель</a:t>
            </a:r>
          </a:p>
          <a:p>
            <a:r>
              <a:rPr lang="ru-RU" smtClean="0">
                <a:hlinkClick r:id="rId3"/>
              </a:rPr>
              <a:t>Большаков Александр</a:t>
            </a:r>
            <a:endParaRPr lang="en-US" smtClean="0"/>
          </a:p>
        </p:txBody>
      </p:sp>
      <p:pic>
        <p:nvPicPr>
          <p:cNvPr id="5" name="Picture 2" descr="D:\Инфосфера\Занятия\Занятие 1,2\Анимации\Gears_anima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2895600" cy="2020186"/>
          </a:xfrm>
          <a:prstGeom prst="rect">
            <a:avLst/>
          </a:prstGeom>
          <a:noFill/>
        </p:spPr>
      </p:pic>
      <p:pic>
        <p:nvPicPr>
          <p:cNvPr id="1027" name="Picture 3" descr="D:\Инфосфера\Занятия\Занятие 1,2\Анимации\Rack_and_pinion_animatio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81000"/>
            <a:ext cx="1832324" cy="1981200"/>
          </a:xfrm>
          <a:prstGeom prst="rect">
            <a:avLst/>
          </a:prstGeom>
          <a:noFill/>
        </p:spPr>
      </p:pic>
      <p:pic>
        <p:nvPicPr>
          <p:cNvPr id="1028" name="Picture 4" descr="D:\Инфосфера\Занятия\Занятие 1,2\Анимации\200px-Worm_Gea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399" y="381000"/>
            <a:ext cx="2770909" cy="19812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124200"/>
            <a:ext cx="3124200" cy="14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Инфосфера\Занятия\Занятие 1,2\Анимации\Hefboom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4000" y="3124200"/>
            <a:ext cx="2540000" cy="1905000"/>
          </a:xfrm>
          <a:prstGeom prst="rect">
            <a:avLst/>
          </a:prstGeom>
          <a:noFill/>
        </p:spPr>
      </p:pic>
      <p:pic>
        <p:nvPicPr>
          <p:cNvPr id="1030" name="Picture 6" descr="D:\Инфосфера\Занятия\Занятие 1,2\Картинки\120px-Gear_shift_1-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Тележка с полным приводом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7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Собрать одномоторную тележку с полным приводом, конструкция начинается с рис. 3.6 (Филиппов, стр. 41)</a:t>
            </a:r>
          </a:p>
          <a:p>
            <a:r>
              <a:rPr lang="ru-RU" dirty="0" smtClean="0"/>
              <a:t>Положить на тележку груз, запустить езду вперед (</a:t>
            </a:r>
            <a:r>
              <a:rPr lang="en-US" dirty="0" smtClean="0"/>
              <a:t>Power 100%</a:t>
            </a:r>
            <a:r>
              <a:rPr lang="ru-RU" dirty="0" smtClean="0"/>
              <a:t>, </a:t>
            </a:r>
            <a:r>
              <a:rPr lang="en-US" dirty="0" smtClean="0"/>
              <a:t>Rotation 1)</a:t>
            </a:r>
            <a:endParaRPr lang="ru-RU" dirty="0" smtClean="0"/>
          </a:p>
          <a:p>
            <a:r>
              <a:rPr lang="ru-RU" dirty="0" smtClean="0"/>
              <a:t>Если тележка едет под грузом – увеличить груз до тех пор, пока не перестанет ехать. Запомнить максимальный груз</a:t>
            </a:r>
            <a:endParaRPr lang="ru-RU" dirty="0"/>
          </a:p>
        </p:txBody>
      </p:sp>
      <p:pic>
        <p:nvPicPr>
          <p:cNvPr id="3074" name="Picture 2" descr="D:\Инфосфера\Занятия\Занятие 1,2\Spur_gears_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257800"/>
            <a:ext cx="2844799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Инфосфера\Занятия\Занятие 1,2\Грузовик\0_658bb_51f7fe0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9442" y="5486399"/>
            <a:ext cx="2194558" cy="13715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Тележка с редуктором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Добавить к тележке понижающую передачу – рис. 3.27 (Филиппов, стр. 53). Данная передача (маленькая шестеренка на двигателе, большая – на колесе) понижает скорость движения, зато повышает мощность, увеличивая максимальную грузоподъемность тележки</a:t>
            </a:r>
          </a:p>
          <a:p>
            <a:r>
              <a:rPr lang="ru-RU" dirty="0" smtClean="0"/>
              <a:t>Убедиться, что груз, который тележка без редуктора не могла перевезти, тележка с редуктором перевозит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Найти интернет-страницу, описывающую робота, использую захват, похожий на изученный на занятии и принести либо отправить ссылку</a:t>
            </a:r>
            <a:endParaRPr lang="en-US" sz="4400" dirty="0" smtClean="0"/>
          </a:p>
        </p:txBody>
      </p:sp>
      <p:pic>
        <p:nvPicPr>
          <p:cNvPr id="4098" name="Picture 2" descr="D:\Инфосфера\Занятия\Занятие 1,2\Картинки\220px-Automation_of_foundry_with_rob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7338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Захват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Собрать захват, подобный показанному на рисунке 2.5 (Филиппов, стр. 28), и продемонстрировать перемещение предметов с помощью такого захвата</a:t>
            </a:r>
            <a:endParaRPr lang="ru-RU" sz="4000" dirty="0"/>
          </a:p>
        </p:txBody>
      </p:sp>
      <p:pic>
        <p:nvPicPr>
          <p:cNvPr id="6146" name="Picture 2" descr="D:\Инфосфера\Занятия\Занятие 1,2\Захват\ksr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399" y="4682164"/>
            <a:ext cx="2895601" cy="2175837"/>
          </a:xfrm>
          <a:prstGeom prst="rect">
            <a:avLst/>
          </a:prstGeom>
          <a:noFill/>
        </p:spPr>
      </p:pic>
      <p:pic>
        <p:nvPicPr>
          <p:cNvPr id="6148" name="Picture 4" descr="D:\Инфосфера\Занятия\Занятие 1,2\Захват\0_47848_4ab5cb13_X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20574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Рычаг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52600" y="3581400"/>
            <a:ext cx="5867400" cy="1219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876800" y="4419600"/>
            <a:ext cx="533400" cy="381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V="1">
            <a:off x="5257800" y="4419600"/>
            <a:ext cx="533400" cy="381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4953000" y="4876800"/>
            <a:ext cx="762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3400" y="1905000"/>
            <a:ext cx="34854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Большая скорость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Маленькая мощность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8800" y="2057400"/>
            <a:ext cx="32844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Маленькая скорость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Большая мощность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D:\Инфосфера\Занятия\Занятие 1,2\Анимации\Hefboo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Захват с усилением/ослаблением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71600" y="2895600"/>
            <a:ext cx="3124200" cy="1295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447800" y="3352800"/>
            <a:ext cx="2971800" cy="1219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19600" y="3352800"/>
            <a:ext cx="3124200" cy="762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495800" y="3657600"/>
            <a:ext cx="3048000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3400" y="4953000"/>
            <a:ext cx="82781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Модифицировать собранный захват в соответствии с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показанным на выше и опробовать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1143000"/>
            <a:ext cx="5885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Характеризуется разной длиной плеч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752600"/>
            <a:ext cx="34854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Большая скорость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Маленькая мощность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сдвига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8800" y="1905000"/>
            <a:ext cx="32844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Маленькая скорость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Большая мощность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сдвига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7706" y="5410200"/>
            <a:ext cx="3226293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Захват с двумя моторами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Подсоединить к захвату два двигателя, соединенные с блоком </a:t>
            </a:r>
            <a:r>
              <a:rPr lang="en-US" dirty="0" smtClean="0"/>
              <a:t>Lego </a:t>
            </a:r>
            <a:r>
              <a:rPr lang="en-US" dirty="0" err="1" smtClean="0"/>
              <a:t>Mindstorms</a:t>
            </a:r>
            <a:r>
              <a:rPr lang="en-US" dirty="0" smtClean="0"/>
              <a:t> NXT</a:t>
            </a:r>
            <a:endParaRPr lang="ru-RU" dirty="0" smtClean="0"/>
          </a:p>
          <a:p>
            <a:r>
              <a:rPr lang="ru-RU" dirty="0" smtClean="0"/>
              <a:t>Для управления сдвиганием/раздвиганием захвата использовать два сенсора нажатия – </a:t>
            </a:r>
            <a:r>
              <a:rPr lang="en-US" dirty="0" smtClean="0"/>
              <a:t>Touch Sensors</a:t>
            </a:r>
            <a:r>
              <a:rPr lang="ru-RU" dirty="0" smtClean="0"/>
              <a:t>, для управления которыми написать программу, блок-схема которой приведена на следующем слайде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Блок-схема </a:t>
            </a:r>
            <a:r>
              <a:rPr lang="ru-RU" smtClean="0"/>
              <a:t>управления двигателями</a:t>
            </a:r>
            <a:endParaRPr lang="ru-RU" dirty="0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457200" y="2667000"/>
            <a:ext cx="2819400" cy="18288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Проверить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Touch sensor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2133600"/>
            <a:ext cx="838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Нажат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572000"/>
            <a:ext cx="914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нажат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stCxn id="5" idx="2"/>
          </p:cNvCxnSpPr>
          <p:nvPr/>
        </p:nvCxnSpPr>
        <p:spPr>
          <a:xfrm rot="16200000" flipH="1">
            <a:off x="1581150" y="4781550"/>
            <a:ext cx="609600" cy="38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" idx="0"/>
          </p:cNvCxnSpPr>
          <p:nvPr/>
        </p:nvCxnSpPr>
        <p:spPr>
          <a:xfrm rot="5400000" flipH="1" flipV="1">
            <a:off x="1543050" y="2305050"/>
            <a:ext cx="685800" cy="38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25" idx="1"/>
          </p:cNvCxnSpPr>
          <p:nvPr/>
        </p:nvCxnSpPr>
        <p:spPr>
          <a:xfrm>
            <a:off x="1905000" y="1981200"/>
            <a:ext cx="3048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5" idx="3"/>
          </p:cNvCxnSpPr>
          <p:nvPr/>
        </p:nvCxnSpPr>
        <p:spPr>
          <a:xfrm>
            <a:off x="4267200" y="1981200"/>
            <a:ext cx="2286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209800" y="1447800"/>
            <a:ext cx="20574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Двигатель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– вперед 1 градус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2934494" y="3542506"/>
            <a:ext cx="3124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495800" y="3581400"/>
            <a:ext cx="2286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5" idx="1"/>
          </p:cNvCxnSpPr>
          <p:nvPr/>
        </p:nvCxnSpPr>
        <p:spPr>
          <a:xfrm>
            <a:off x="152400" y="3581400"/>
            <a:ext cx="3048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905000" y="5105400"/>
            <a:ext cx="25908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011194" y="3885406"/>
            <a:ext cx="3505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-875506" y="4609306"/>
            <a:ext cx="20566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0800000">
            <a:off x="152400" y="5638800"/>
            <a:ext cx="3581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0800000">
            <a:off x="3733800" y="5638800"/>
            <a:ext cx="50292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Блок-схема: решение 30"/>
          <p:cNvSpPr/>
          <p:nvPr/>
        </p:nvSpPr>
        <p:spPr>
          <a:xfrm>
            <a:off x="4724400" y="2667000"/>
            <a:ext cx="2819400" cy="1828800"/>
          </a:xfrm>
          <a:prstGeom prst="flowChartDecisi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Проверить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Touch sensor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 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>
            <a:endCxn id="57" idx="1"/>
          </p:cNvCxnSpPr>
          <p:nvPr/>
        </p:nvCxnSpPr>
        <p:spPr>
          <a:xfrm>
            <a:off x="6172200" y="2133600"/>
            <a:ext cx="3048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57" idx="3"/>
          </p:cNvCxnSpPr>
          <p:nvPr/>
        </p:nvCxnSpPr>
        <p:spPr>
          <a:xfrm>
            <a:off x="8534400" y="2133600"/>
            <a:ext cx="2286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6477000" y="1600200"/>
            <a:ext cx="20574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Двигатель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– назад1 градус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>
            <a:stCxn id="31" idx="0"/>
          </p:cNvCxnSpPr>
          <p:nvPr/>
        </p:nvCxnSpPr>
        <p:spPr>
          <a:xfrm rot="5400000" flipH="1" flipV="1">
            <a:off x="5886450" y="2381250"/>
            <a:ext cx="533400" cy="38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6200000" flipH="1">
            <a:off x="5886450" y="4781550"/>
            <a:ext cx="609600" cy="38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210300" y="5105400"/>
            <a:ext cx="2552700" cy="1588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Редуктор</a:t>
            </a:r>
            <a:endParaRPr lang="ru-RU" dirty="0"/>
          </a:p>
        </p:txBody>
      </p:sp>
      <p:sp>
        <p:nvSpPr>
          <p:cNvPr id="20" name="Полилиния 19"/>
          <p:cNvSpPr/>
          <p:nvPr/>
        </p:nvSpPr>
        <p:spPr>
          <a:xfrm>
            <a:off x="304800" y="1066800"/>
            <a:ext cx="1716911" cy="1862558"/>
          </a:xfrm>
          <a:custGeom>
            <a:avLst/>
            <a:gdLst>
              <a:gd name="connsiteX0" fmla="*/ 0 w 2731625"/>
              <a:gd name="connsiteY0" fmla="*/ 2037144 h 2037144"/>
              <a:gd name="connsiteX1" fmla="*/ 1562582 w 2731625"/>
              <a:gd name="connsiteY1" fmla="*/ 428263 h 2037144"/>
              <a:gd name="connsiteX2" fmla="*/ 2731625 w 2731625"/>
              <a:gd name="connsiteY2" fmla="*/ 104172 h 2037144"/>
              <a:gd name="connsiteX0" fmla="*/ 0 w 2731625"/>
              <a:gd name="connsiteY0" fmla="*/ 2037144 h 2037144"/>
              <a:gd name="connsiteX1" fmla="*/ 908646 w 2731625"/>
              <a:gd name="connsiteY1" fmla="*/ 895416 h 2037144"/>
              <a:gd name="connsiteX2" fmla="*/ 2731625 w 2731625"/>
              <a:gd name="connsiteY2" fmla="*/ 104172 h 2037144"/>
              <a:gd name="connsiteX0" fmla="*/ 0 w 3603538"/>
              <a:gd name="connsiteY0" fmla="*/ 2037144 h 2037144"/>
              <a:gd name="connsiteX1" fmla="*/ 908646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3538" h="2037144">
                <a:moveTo>
                  <a:pt x="0" y="2037144"/>
                </a:moveTo>
                <a:cubicBezTo>
                  <a:pt x="397772" y="1322046"/>
                  <a:pt x="352596" y="1316746"/>
                  <a:pt x="908647" y="895416"/>
                </a:cubicBezTo>
                <a:cubicBezTo>
                  <a:pt x="2055840" y="306346"/>
                  <a:pt x="3483933" y="0"/>
                  <a:pt x="3603538" y="104172"/>
                </a:cubicBezTo>
              </a:path>
            </a:pathLst>
          </a:cu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52400" y="1219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1295400" y="2133600"/>
            <a:ext cx="457201" cy="457200"/>
          </a:xfrm>
          <a:custGeom>
            <a:avLst/>
            <a:gdLst>
              <a:gd name="connsiteX0" fmla="*/ 0 w 2731625"/>
              <a:gd name="connsiteY0" fmla="*/ 2037144 h 2037144"/>
              <a:gd name="connsiteX1" fmla="*/ 1562582 w 2731625"/>
              <a:gd name="connsiteY1" fmla="*/ 428263 h 2037144"/>
              <a:gd name="connsiteX2" fmla="*/ 2731625 w 2731625"/>
              <a:gd name="connsiteY2" fmla="*/ 104172 h 2037144"/>
              <a:gd name="connsiteX0" fmla="*/ 0 w 2731625"/>
              <a:gd name="connsiteY0" fmla="*/ 2037144 h 2037144"/>
              <a:gd name="connsiteX1" fmla="*/ 908646 w 2731625"/>
              <a:gd name="connsiteY1" fmla="*/ 895416 h 2037144"/>
              <a:gd name="connsiteX2" fmla="*/ 2731625 w 2731625"/>
              <a:gd name="connsiteY2" fmla="*/ 104172 h 2037144"/>
              <a:gd name="connsiteX0" fmla="*/ 0 w 3603538"/>
              <a:gd name="connsiteY0" fmla="*/ 2037144 h 2037144"/>
              <a:gd name="connsiteX1" fmla="*/ 908646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3538" h="2037144">
                <a:moveTo>
                  <a:pt x="0" y="2037144"/>
                </a:moveTo>
                <a:cubicBezTo>
                  <a:pt x="397772" y="1322046"/>
                  <a:pt x="352596" y="1316746"/>
                  <a:pt x="908647" y="895416"/>
                </a:cubicBezTo>
                <a:cubicBezTo>
                  <a:pt x="2055840" y="306346"/>
                  <a:pt x="3483933" y="0"/>
                  <a:pt x="3603538" y="104172"/>
                </a:cubicBezTo>
              </a:path>
            </a:pathLst>
          </a:cu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38200" y="182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Мощность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 flipH="1">
            <a:off x="6019800" y="1981200"/>
            <a:ext cx="1676400" cy="1786358"/>
          </a:xfrm>
          <a:custGeom>
            <a:avLst/>
            <a:gdLst>
              <a:gd name="connsiteX0" fmla="*/ 0 w 2731625"/>
              <a:gd name="connsiteY0" fmla="*/ 2037144 h 2037144"/>
              <a:gd name="connsiteX1" fmla="*/ 1562582 w 2731625"/>
              <a:gd name="connsiteY1" fmla="*/ 428263 h 2037144"/>
              <a:gd name="connsiteX2" fmla="*/ 2731625 w 2731625"/>
              <a:gd name="connsiteY2" fmla="*/ 104172 h 2037144"/>
              <a:gd name="connsiteX0" fmla="*/ 0 w 2731625"/>
              <a:gd name="connsiteY0" fmla="*/ 2037144 h 2037144"/>
              <a:gd name="connsiteX1" fmla="*/ 908646 w 2731625"/>
              <a:gd name="connsiteY1" fmla="*/ 895416 h 2037144"/>
              <a:gd name="connsiteX2" fmla="*/ 2731625 w 2731625"/>
              <a:gd name="connsiteY2" fmla="*/ 104172 h 2037144"/>
              <a:gd name="connsiteX0" fmla="*/ 0 w 3603538"/>
              <a:gd name="connsiteY0" fmla="*/ 2037144 h 2037144"/>
              <a:gd name="connsiteX1" fmla="*/ 908646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3538" h="2037144">
                <a:moveTo>
                  <a:pt x="0" y="2037144"/>
                </a:moveTo>
                <a:cubicBezTo>
                  <a:pt x="397772" y="1322046"/>
                  <a:pt x="352596" y="1316746"/>
                  <a:pt x="908647" y="895416"/>
                </a:cubicBezTo>
                <a:cubicBezTo>
                  <a:pt x="2055840" y="306346"/>
                  <a:pt x="3483933" y="0"/>
                  <a:pt x="3603538" y="104172"/>
                </a:cubicBezTo>
              </a:path>
            </a:pathLst>
          </a:cu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 flipH="1">
            <a:off x="7620000" y="1981200"/>
            <a:ext cx="457200" cy="457200"/>
          </a:xfrm>
          <a:custGeom>
            <a:avLst/>
            <a:gdLst>
              <a:gd name="connsiteX0" fmla="*/ 0 w 2731625"/>
              <a:gd name="connsiteY0" fmla="*/ 2037144 h 2037144"/>
              <a:gd name="connsiteX1" fmla="*/ 1562582 w 2731625"/>
              <a:gd name="connsiteY1" fmla="*/ 428263 h 2037144"/>
              <a:gd name="connsiteX2" fmla="*/ 2731625 w 2731625"/>
              <a:gd name="connsiteY2" fmla="*/ 104172 h 2037144"/>
              <a:gd name="connsiteX0" fmla="*/ 0 w 2731625"/>
              <a:gd name="connsiteY0" fmla="*/ 2037144 h 2037144"/>
              <a:gd name="connsiteX1" fmla="*/ 908646 w 2731625"/>
              <a:gd name="connsiteY1" fmla="*/ 895416 h 2037144"/>
              <a:gd name="connsiteX2" fmla="*/ 2731625 w 2731625"/>
              <a:gd name="connsiteY2" fmla="*/ 104172 h 2037144"/>
              <a:gd name="connsiteX0" fmla="*/ 0 w 3603538"/>
              <a:gd name="connsiteY0" fmla="*/ 2037144 h 2037144"/>
              <a:gd name="connsiteX1" fmla="*/ 908646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  <a:gd name="connsiteX0" fmla="*/ 0 w 3603538"/>
              <a:gd name="connsiteY0" fmla="*/ 2037144 h 2037144"/>
              <a:gd name="connsiteX1" fmla="*/ 908647 w 3603538"/>
              <a:gd name="connsiteY1" fmla="*/ 895416 h 2037144"/>
              <a:gd name="connsiteX2" fmla="*/ 3603538 w 3603538"/>
              <a:gd name="connsiteY2" fmla="*/ 104172 h 20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3538" h="2037144">
                <a:moveTo>
                  <a:pt x="0" y="2037144"/>
                </a:moveTo>
                <a:cubicBezTo>
                  <a:pt x="397772" y="1322046"/>
                  <a:pt x="352596" y="1316746"/>
                  <a:pt x="908647" y="895416"/>
                </a:cubicBezTo>
                <a:cubicBezTo>
                  <a:pt x="2055840" y="306346"/>
                  <a:pt x="3483933" y="0"/>
                  <a:pt x="3603538" y="104172"/>
                </a:cubicBezTo>
              </a:path>
            </a:pathLst>
          </a:cu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391400" y="2667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Мощность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7600" y="152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6-конечная звезда 29"/>
          <p:cNvSpPr/>
          <p:nvPr/>
        </p:nvSpPr>
        <p:spPr>
          <a:xfrm rot="1080000">
            <a:off x="5184632" y="2566555"/>
            <a:ext cx="1600200" cy="17526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16-конечная звезда 30"/>
          <p:cNvSpPr/>
          <p:nvPr/>
        </p:nvSpPr>
        <p:spPr>
          <a:xfrm rot="-240000">
            <a:off x="1219200" y="1447800"/>
            <a:ext cx="4191000" cy="38862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Инфосфера\Занятия\Занятие 1,2\Анимации\Gears_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837814"/>
            <a:ext cx="2895600" cy="2020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Зубчатая передача (редуктор)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Просмотреть информацию с рис. 2.6 (Филиппов, стр. 30)</a:t>
            </a:r>
          </a:p>
          <a:p>
            <a:r>
              <a:rPr lang="ru-RU" dirty="0" smtClean="0"/>
              <a:t>Собрать передачу из двух шестеренок (рис. 2.7), попробовать вращать</a:t>
            </a:r>
          </a:p>
          <a:p>
            <a:r>
              <a:rPr lang="ru-RU" dirty="0" smtClean="0"/>
              <a:t>Собрать двухступенчатую передачу из четырех шестеренок – рис. 2.9. Попробовать вращать одну из крайних шестеренок – другая крайняя должна вращаться или быстрее, или медленнее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Зубчатая передача с большим передаточным числом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Собрать передачу из шести-восьми шестеренок (образец - рис. 2.12), на крайние – поставить рукоятки для вращения, попробовать вращать одну, вторая должна крутиться или с высокой скоростью и малой мощностью или с малой скоростью и высокой мощностью – проверить и продемонстрировать</a:t>
            </a:r>
          </a:p>
          <a:p>
            <a:r>
              <a:rPr lang="ru-RU" dirty="0" smtClean="0"/>
              <a:t>Вместо одной рукоятки подсоединить </a:t>
            </a:r>
          </a:p>
          <a:p>
            <a:pPr>
              <a:buNone/>
            </a:pPr>
            <a:r>
              <a:rPr lang="ru-RU" dirty="0" smtClean="0"/>
              <a:t>мотор и продемонстрировать вращение</a:t>
            </a:r>
            <a:endParaRPr lang="ru-RU" dirty="0"/>
          </a:p>
        </p:txBody>
      </p:sp>
      <p:pic>
        <p:nvPicPr>
          <p:cNvPr id="5123" name="Picture 3" descr="D:\Инфосфера\Занятия\Занятие 1,2\Картинки\Gears_and_Stu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1" y="4640540"/>
            <a:ext cx="1905000" cy="2217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411</Words>
  <Application>Microsoft Office PowerPoint</Application>
  <PresentationFormat>Экран (4:3)</PresentationFormat>
  <Paragraphs>67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Механика</vt:lpstr>
      <vt:lpstr>Захват</vt:lpstr>
      <vt:lpstr>Рычаг</vt:lpstr>
      <vt:lpstr>Захват с усилением/ослаблением</vt:lpstr>
      <vt:lpstr>Захват с двумя моторами</vt:lpstr>
      <vt:lpstr>Блок-схема управления двигателями</vt:lpstr>
      <vt:lpstr>Редуктор</vt:lpstr>
      <vt:lpstr>Зубчатая передача (редуктор)</vt:lpstr>
      <vt:lpstr>Зубчатая передача с большим передаточным числом</vt:lpstr>
      <vt:lpstr>Тележка с полным приводом</vt:lpstr>
      <vt:lpstr>Тележка с редуктором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SamLab.ws</cp:lastModifiedBy>
  <cp:revision>94</cp:revision>
  <dcterms:created xsi:type="dcterms:W3CDTF">2006-08-16T00:00:00Z</dcterms:created>
  <dcterms:modified xsi:type="dcterms:W3CDTF">2011-11-10T11:37:06Z</dcterms:modified>
</cp:coreProperties>
</file>